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5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89" r:id="rId10"/>
    <p:sldId id="264" r:id="rId11"/>
    <p:sldId id="265" r:id="rId12"/>
    <p:sldId id="266" r:id="rId13"/>
    <p:sldId id="271" r:id="rId14"/>
    <p:sldId id="269" r:id="rId15"/>
    <p:sldId id="291" r:id="rId16"/>
    <p:sldId id="267" r:id="rId17"/>
    <p:sldId id="268" r:id="rId18"/>
    <p:sldId id="298" r:id="rId19"/>
    <p:sldId id="292" r:id="rId20"/>
    <p:sldId id="270" r:id="rId21"/>
    <p:sldId id="295" r:id="rId22"/>
    <p:sldId id="272" r:id="rId23"/>
    <p:sldId id="273" r:id="rId24"/>
    <p:sldId id="274" r:id="rId25"/>
    <p:sldId id="294" r:id="rId26"/>
    <p:sldId id="297" r:id="rId27"/>
    <p:sldId id="275" r:id="rId28"/>
    <p:sldId id="276" r:id="rId29"/>
    <p:sldId id="277" r:id="rId30"/>
    <p:sldId id="278" r:id="rId31"/>
    <p:sldId id="279" r:id="rId32"/>
    <p:sldId id="280" r:id="rId33"/>
    <p:sldId id="296" r:id="rId34"/>
    <p:sldId id="293" r:id="rId35"/>
    <p:sldId id="281" r:id="rId36"/>
    <p:sldId id="282" r:id="rId37"/>
    <p:sldId id="283" r:id="rId38"/>
    <p:sldId id="290" r:id="rId39"/>
    <p:sldId id="284" r:id="rId40"/>
    <p:sldId id="285" r:id="rId41"/>
    <p:sldId id="286" r:id="rId42"/>
    <p:sldId id="287" r:id="rId43"/>
    <p:sldId id="288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ADD77-A423-4742-8A48-462D2C7A0EF8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8BB87-BCA9-4EBB-AFF4-E1031C60877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pl-PL" sz="3600" smtClean="0">
                <a:solidFill>
                  <a:schemeClr val="bg1"/>
                </a:solidFill>
              </a:rPr>
              <a:t>Bożena Jadacka-Jóźków</a:t>
            </a:r>
            <a:fld id="{58C88EC9-0AF3-474F-BD0F-D0E05FAD64A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2017</a:t>
            </a:r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4D03878-8591-4BDE-B650-98008CC6B1D0}" type="datetimeFigureOut">
              <a:rPr lang="pl-PL" smtClean="0"/>
              <a:pPr/>
              <a:t>21.11.2017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8C88EC9-0AF3-474F-BD0F-D0E05FAD64A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jjadacki\Documents\E&#322;k\BJ-JJ-Nasze-e&#322;ckie-wspomnienia\BJ-JJ-Nasze-e&#322;ckie-wspomnienia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714744" y="3786190"/>
            <a:ext cx="5143536" cy="1714512"/>
          </a:xfrm>
        </p:spPr>
        <p:txBody>
          <a:bodyPr>
            <a:normAutofit fontScale="77500" lnSpcReduction="20000"/>
          </a:bodyPr>
          <a:lstStyle/>
          <a:p>
            <a:r>
              <a:rPr lang="pl-PL" sz="3000" dirty="0" smtClean="0"/>
              <a:t>      BOŻENA </a:t>
            </a:r>
            <a:r>
              <a:rPr lang="pl-PL" sz="3000" dirty="0" err="1" smtClean="0"/>
              <a:t>JADACKA-JÓŹKÓW</a:t>
            </a:r>
            <a:endParaRPr lang="pl-PL" sz="3000" dirty="0" smtClean="0"/>
          </a:p>
          <a:p>
            <a:r>
              <a:rPr lang="pl-PL" dirty="0" smtClean="0"/>
              <a:t>                we współpracy z Jackiem </a:t>
            </a:r>
            <a:r>
              <a:rPr lang="pl-PL" dirty="0" err="1" smtClean="0"/>
              <a:t>Jadackim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                                                                             				      </a:t>
            </a:r>
            <a:r>
              <a:rPr lang="pl-PL" sz="3200" dirty="0" smtClean="0"/>
              <a:t>2017</a:t>
            </a:r>
            <a:endParaRPr lang="pl-PL" sz="3200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NASZE EŁCKIE WSPOMNIENIA</a:t>
            </a:r>
            <a:endParaRPr lang="pl-PL" dirty="0"/>
          </a:p>
        </p:txBody>
      </p:sp>
      <p:pic>
        <p:nvPicPr>
          <p:cNvPr id="4" name="BJ-JJ-Nasze-ełckie-wspomnien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189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Augustów-P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4071942"/>
            <a:ext cx="2575135" cy="1688689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286248" y="5429264"/>
            <a:ext cx="5286412" cy="85725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Stacja Augustów-Port (ok. 2005)</a:t>
            </a:r>
            <a:endParaRPr lang="pl-PL" sz="2400" dirty="0"/>
          </a:p>
        </p:txBody>
      </p:sp>
      <p:pic>
        <p:nvPicPr>
          <p:cNvPr id="5" name="Picture 2" descr="C:\Users\jjadacki\Desktop\Augusów-Szkoła-podstawowa-2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714355"/>
            <a:ext cx="4429156" cy="2959721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0" y="3786190"/>
            <a:ext cx="5143536" cy="857256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	Szkoła Podstawowa w Augustowie, </a:t>
            </a:r>
            <a:b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	         którą ukończył Jacek (2001)</a:t>
            </a:r>
            <a:endParaRPr kumimoji="0" lang="pl-PL" sz="24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jjadacki\Desktop\PKS-19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714356"/>
            <a:ext cx="2800937" cy="1285884"/>
          </a:xfrm>
          <a:prstGeom prst="rect">
            <a:avLst/>
          </a:prstGeom>
          <a:noFill/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5643570" y="2285992"/>
            <a:ext cx="2928958" cy="1357322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Takim autobusem Jacek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dojeżdżał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z Augustowa do Ełku</a:t>
            </a:r>
            <a:endParaRPr kumimoji="0" lang="pl-PL" sz="24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45171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Augustów-Droga-przez-l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785794"/>
            <a:ext cx="2825013" cy="4312437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071538" y="5286388"/>
            <a:ext cx="5500726" cy="85725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Jacek na leśnej drodze z Augustowa-Portu </a:t>
            </a:r>
            <a:br>
              <a:rPr lang="pl-PL" sz="2400" dirty="0" smtClean="0"/>
            </a:br>
            <a:r>
              <a:rPr lang="pl-PL" sz="2400" dirty="0" smtClean="0"/>
              <a:t>po pół wieku (ok. 2005)</a:t>
            </a:r>
            <a:endParaRPr lang="pl-PL" sz="2400" dirty="0"/>
          </a:p>
        </p:txBody>
      </p:sp>
      <p:pic>
        <p:nvPicPr>
          <p:cNvPr id="2050" name="Picture 2" descr="C:\Users\jjadacki\Desktop\Augustów-Dom-w-którym-mieszkaliśmy-2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85794"/>
            <a:ext cx="4152735" cy="2714644"/>
          </a:xfrm>
          <a:prstGeom prst="rect">
            <a:avLst/>
          </a:prstGeom>
          <a:noFill/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500562" y="3786190"/>
            <a:ext cx="4214842" cy="1143008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Dom, w którym mieszkaliśmy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W Augustowie (2001)</a:t>
            </a:r>
            <a: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24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2925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łk-1956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714356"/>
            <a:ext cx="2428892" cy="3831450"/>
          </a:xfrm>
          <a:prstGeom prst="rect">
            <a:avLst/>
          </a:prstGeom>
        </p:spPr>
      </p:pic>
      <p:pic>
        <p:nvPicPr>
          <p:cNvPr id="4" name="Obraz 3" descr="Ełk-Dworzec-kolejow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714356"/>
            <a:ext cx="5051560" cy="3857652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357158" y="4786322"/>
            <a:ext cx="8358246" cy="1357322"/>
          </a:xfrm>
        </p:spPr>
        <p:txBody>
          <a:bodyPr>
            <a:normAutofit fontScale="90000"/>
          </a:bodyPr>
          <a:lstStyle/>
          <a:p>
            <a:r>
              <a:rPr lang="pl-PL" sz="2400" dirty="0" smtClean="0"/>
              <a:t>							  </a:t>
            </a:r>
            <a:r>
              <a:rPr lang="pl-PL" sz="2700" dirty="0" smtClean="0"/>
              <a:t>Kościół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                 </a:t>
            </a:r>
            <a:r>
              <a:rPr lang="pl-PL" sz="2700" dirty="0" smtClean="0"/>
              <a:t>Dworzec Kolejowy (ok. 1960) 		         Najświętszego</a:t>
            </a:r>
            <a:br>
              <a:rPr lang="pl-PL" sz="2700" dirty="0" smtClean="0"/>
            </a:br>
            <a:r>
              <a:rPr lang="pl-PL" sz="2700" dirty="0" smtClean="0"/>
              <a:t> 						      Serca Jezusowego</a:t>
            </a:r>
            <a:br>
              <a:rPr lang="pl-PL" sz="2700" dirty="0" smtClean="0"/>
            </a:br>
            <a:r>
              <a:rPr lang="pl-PL" sz="2700" dirty="0" smtClean="0"/>
              <a:t>						            (ok. 1956)  </a:t>
            </a:r>
            <a:endParaRPr lang="pl-PL" sz="2400" dirty="0"/>
          </a:p>
        </p:txBody>
      </p:sp>
    </p:spTree>
  </p:cSld>
  <p:clrMapOvr>
    <a:masterClrMapping/>
  </p:clrMapOvr>
  <p:transition advTm="15797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571472" y="2786058"/>
            <a:ext cx="8158162" cy="142876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2. Nasi nauczyciele</a:t>
            </a:r>
            <a:br>
              <a:rPr lang="pl-PL" b="1" dirty="0" smtClean="0"/>
            </a:br>
            <a:endParaRPr lang="pl-PL" dirty="0"/>
          </a:p>
        </p:txBody>
      </p:sp>
    </p:spTree>
  </p:cSld>
  <p:clrMapOvr>
    <a:masterClrMapping/>
  </p:clrMapOvr>
  <p:transition advTm="10047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auter-0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714356"/>
            <a:ext cx="3470033" cy="4357718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00034" y="5786454"/>
            <a:ext cx="8143932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>Kazimierz </a:t>
            </a:r>
            <a:r>
              <a:rPr lang="pl-PL" sz="2400" dirty="0" err="1" smtClean="0"/>
              <a:t>Tauter</a:t>
            </a:r>
            <a:r>
              <a:rPr lang="pl-PL" sz="2400" dirty="0" smtClean="0"/>
              <a:t> (1910 - 1989)</a:t>
            </a:r>
            <a:br>
              <a:rPr lang="pl-PL" sz="2400" dirty="0" smtClean="0"/>
            </a:br>
            <a:endParaRPr lang="pl-PL" sz="2400" dirty="0"/>
          </a:p>
        </p:txBody>
      </p:sp>
    </p:spTree>
  </p:cSld>
  <p:clrMapOvr>
    <a:masterClrMapping/>
  </p:clrMapOvr>
  <p:transition advTm="7828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jadacki\Desktop\AJ-WSM-Dypl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00042"/>
            <a:ext cx="3929090" cy="4931307"/>
          </a:xfrm>
          <a:prstGeom prst="rect">
            <a:avLst/>
          </a:prstGeom>
          <a:noFill/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14282" y="5500678"/>
            <a:ext cx="857256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>Legitymacja i dyplom ukończenia przez naszego Ojca</a:t>
            </a:r>
            <a:br>
              <a:rPr lang="pl-PL" sz="2400" dirty="0" smtClean="0"/>
            </a:br>
            <a:r>
              <a:rPr lang="pl-PL" sz="2400" dirty="0" smtClean="0"/>
              <a:t>Wyższej Szkoły Muzycznej w Warszawie</a:t>
            </a:r>
            <a:br>
              <a:rPr lang="pl-PL" sz="2400" dirty="0" smtClean="0"/>
            </a:br>
            <a:r>
              <a:rPr lang="pl-PL" sz="2400" dirty="0" smtClean="0"/>
              <a:t>z podpisem m.in. Adama Wieniawskiego  (1933)</a:t>
            </a:r>
            <a:br>
              <a:rPr lang="pl-PL" sz="2400" dirty="0" smtClean="0"/>
            </a:br>
            <a:endParaRPr lang="pl-PL" sz="2400" dirty="0"/>
          </a:p>
        </p:txBody>
      </p:sp>
      <p:pic>
        <p:nvPicPr>
          <p:cNvPr id="3074" name="Picture 2" descr="C:\Users\jjadacki\Desktop\AJ-WSM-Legitymac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3883893" cy="2571768"/>
          </a:xfrm>
          <a:prstGeom prst="rect">
            <a:avLst/>
          </a:prstGeom>
          <a:noFill/>
        </p:spPr>
      </p:pic>
    </p:spTree>
  </p:cSld>
  <p:clrMapOvr>
    <a:masterClrMapping/>
  </p:clrMapOvr>
  <p:transition advTm="15766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ieniawski-Adam-1976-1950-bratanek-Henry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642918"/>
            <a:ext cx="3286148" cy="4638549"/>
          </a:xfrm>
          <a:prstGeom prst="rect">
            <a:avLst/>
          </a:prstGeom>
        </p:spPr>
      </p:pic>
      <p:pic>
        <p:nvPicPr>
          <p:cNvPr id="4" name="Obraz 3" descr="Noskowski-Zygmu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562" y="642918"/>
            <a:ext cx="3485818" cy="4643470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00034" y="5357826"/>
            <a:ext cx="8143932" cy="928694"/>
          </a:xfrm>
        </p:spPr>
        <p:txBody>
          <a:bodyPr>
            <a:normAutofit/>
          </a:bodyPr>
          <a:lstStyle/>
          <a:p>
            <a:r>
              <a:rPr lang="pl-PL" sz="2400" dirty="0" smtClean="0"/>
              <a:t>	 Adam Wieniawski		    Zygmunt Noskowski</a:t>
            </a:r>
            <a:br>
              <a:rPr lang="pl-PL" sz="2400" dirty="0" smtClean="0"/>
            </a:br>
            <a:r>
              <a:rPr lang="pl-PL" sz="2400" dirty="0" smtClean="0"/>
              <a:t>(</a:t>
            </a:r>
            <a:r>
              <a:rPr lang="pl-PL" sz="2000" dirty="0" smtClean="0"/>
              <a:t>główny mentor Ojca i Kazimierza </a:t>
            </a:r>
            <a:r>
              <a:rPr lang="pl-PL" sz="2000" dirty="0" err="1" smtClean="0"/>
              <a:t>Tautera</a:t>
            </a:r>
            <a:r>
              <a:rPr lang="pl-PL" sz="2000" dirty="0" smtClean="0"/>
              <a:t>)</a:t>
            </a:r>
            <a:endParaRPr lang="pl-PL" sz="2400" dirty="0"/>
          </a:p>
        </p:txBody>
      </p:sp>
    </p:spTree>
  </p:cSld>
  <p:clrMapOvr>
    <a:masterClrMapping/>
  </p:clrMapOvr>
  <p:transition advTm="12312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ieniawski-Adam-Gabriel-Fauré-Raoul-Pugno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642918"/>
            <a:ext cx="5786478" cy="4403765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428728" y="4643446"/>
            <a:ext cx="6286544" cy="1643074"/>
          </a:xfrm>
        </p:spPr>
        <p:txBody>
          <a:bodyPr>
            <a:normAutofit/>
          </a:bodyPr>
          <a:lstStyle/>
          <a:p>
            <a:pPr algn="ctr"/>
            <a:r>
              <a:rPr lang="pl-PL" sz="2000" dirty="0" smtClean="0"/>
              <a:t>Moskwa – od lewej: </a:t>
            </a:r>
            <a:br>
              <a:rPr lang="pl-PL" sz="2000" dirty="0" smtClean="0"/>
            </a:br>
            <a:r>
              <a:rPr lang="pl-PL" sz="2000" dirty="0" err="1" smtClean="0"/>
              <a:t>Raoul</a:t>
            </a:r>
            <a:r>
              <a:rPr lang="pl-PL" sz="2000" dirty="0" smtClean="0"/>
              <a:t> </a:t>
            </a:r>
            <a:r>
              <a:rPr lang="pl-PL" sz="2000" dirty="0" err="1" smtClean="0"/>
              <a:t>Pugno</a:t>
            </a:r>
            <a:r>
              <a:rPr lang="pl-PL" sz="2000" dirty="0" smtClean="0"/>
              <a:t>, </a:t>
            </a:r>
            <a:r>
              <a:rPr lang="pl-PL" sz="2000" dirty="0" err="1" smtClean="0"/>
              <a:t>Anatoliy</a:t>
            </a:r>
            <a:r>
              <a:rPr lang="pl-PL" sz="2000" dirty="0" smtClean="0"/>
              <a:t> </a:t>
            </a:r>
            <a:r>
              <a:rPr lang="pl-PL" sz="2000" dirty="0" err="1" smtClean="0"/>
              <a:t>Brandukov</a:t>
            </a:r>
            <a:r>
              <a:rPr lang="pl-PL" sz="2000" dirty="0" smtClean="0"/>
              <a:t>, </a:t>
            </a:r>
            <a:r>
              <a:rPr lang="pl-PL" sz="2000" dirty="0" err="1" smtClean="0"/>
              <a:t>Eugène</a:t>
            </a:r>
            <a:r>
              <a:rPr lang="pl-PL" sz="2000" dirty="0" smtClean="0"/>
              <a:t> </a:t>
            </a:r>
            <a:r>
              <a:rPr lang="pl-PL" sz="2000" dirty="0" err="1" smtClean="0"/>
              <a:t>Ysaye</a:t>
            </a:r>
            <a:r>
              <a:rPr lang="pl-PL" sz="2000" dirty="0" smtClean="0"/>
              <a:t>, Henri </a:t>
            </a:r>
            <a:r>
              <a:rPr lang="pl-PL" sz="2000" dirty="0" err="1" smtClean="0"/>
              <a:t>Casadesus</a:t>
            </a:r>
            <a:r>
              <a:rPr lang="pl-PL" sz="2000" dirty="0" smtClean="0"/>
              <a:t>, </a:t>
            </a:r>
            <a:r>
              <a:rPr lang="pl-PL" sz="2000" b="1" dirty="0" smtClean="0"/>
              <a:t>Gabriel </a:t>
            </a:r>
            <a:r>
              <a:rPr lang="pl-PL" sz="2000" b="1" dirty="0" err="1" smtClean="0"/>
              <a:t>Fauré</a:t>
            </a:r>
            <a:r>
              <a:rPr lang="pl-PL" sz="2000" dirty="0" smtClean="0"/>
              <a:t>, </a:t>
            </a:r>
            <a:r>
              <a:rPr lang="pl-PL" sz="2000" b="1" dirty="0" smtClean="0"/>
              <a:t>Adam Wieniawski</a:t>
            </a:r>
            <a:r>
              <a:rPr lang="pl-PL" sz="2000" dirty="0" smtClean="0"/>
              <a:t>, Olga </a:t>
            </a:r>
            <a:r>
              <a:rPr lang="pl-PL" sz="2000" dirty="0" err="1" smtClean="0"/>
              <a:t>Muromtseva-Wieniawska</a:t>
            </a:r>
            <a:r>
              <a:rPr lang="pl-PL" sz="2000" dirty="0" smtClean="0"/>
              <a:t>, Marcel </a:t>
            </a:r>
            <a:r>
              <a:rPr lang="pl-PL" sz="2000" dirty="0" err="1" smtClean="0"/>
              <a:t>Casadesus</a:t>
            </a:r>
            <a:r>
              <a:rPr lang="pl-PL" sz="2000" dirty="0" smtClean="0"/>
              <a:t>, </a:t>
            </a:r>
            <a:r>
              <a:rPr lang="pl-PL" sz="2000" dirty="0" err="1" smtClean="0"/>
              <a:t>Lucien</a:t>
            </a:r>
            <a:r>
              <a:rPr lang="pl-PL" sz="2000" dirty="0" smtClean="0"/>
              <a:t> </a:t>
            </a:r>
            <a:r>
              <a:rPr lang="pl-PL" sz="2000" dirty="0" err="1" smtClean="0"/>
              <a:t>Capet</a:t>
            </a:r>
            <a:r>
              <a:rPr lang="pl-PL" sz="2000" dirty="0" smtClean="0"/>
              <a:t>, Maurice Hewitt i Alexandr </a:t>
            </a:r>
            <a:r>
              <a:rPr lang="pl-PL" sz="2000" dirty="0" err="1" smtClean="0"/>
              <a:t>Siloti</a:t>
            </a:r>
            <a:r>
              <a:rPr lang="pl-PL" sz="2000" dirty="0" smtClean="0"/>
              <a:t> </a:t>
            </a:r>
            <a:endParaRPr lang="pl-PL" sz="2000" dirty="0"/>
          </a:p>
        </p:txBody>
      </p:sp>
    </p:spTree>
  </p:cSld>
  <p:clrMapOvr>
    <a:masterClrMapping/>
  </p:clrMapOvr>
  <p:transition advTm="21204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jadacki\Pictures\Ełk\WSM-19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3897545" cy="5857916"/>
          </a:xfrm>
          <a:prstGeom prst="rect">
            <a:avLst/>
          </a:prstGeom>
          <a:noFill/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429124" y="4572008"/>
            <a:ext cx="4500594" cy="1714512"/>
          </a:xfrm>
        </p:spPr>
        <p:txBody>
          <a:bodyPr>
            <a:normAutofit/>
          </a:bodyPr>
          <a:lstStyle/>
          <a:p>
            <a:pPr algn="ctr"/>
            <a:r>
              <a:rPr lang="pl-PL" sz="2000" dirty="0" smtClean="0"/>
              <a:t>Ogłoszenie </a:t>
            </a:r>
            <a:br>
              <a:rPr lang="pl-PL" sz="2000" dirty="0" smtClean="0"/>
            </a:br>
            <a:r>
              <a:rPr lang="pl-PL" sz="2000" dirty="0" smtClean="0"/>
              <a:t>Wyższej Szkoły Muzycznej w Warszawie</a:t>
            </a:r>
            <a:br>
              <a:rPr lang="pl-PL" sz="2000" dirty="0" smtClean="0"/>
            </a:br>
            <a:r>
              <a:rPr lang="pl-PL" sz="2000" dirty="0" smtClean="0"/>
              <a:t>o II Międzynarodowym Konkursie Chopinowskim  (1932)</a:t>
            </a:r>
            <a:endParaRPr lang="pl-PL" sz="2000" dirty="0"/>
          </a:p>
        </p:txBody>
      </p:sp>
    </p:spTree>
  </p:cSld>
  <p:clrMapOvr>
    <a:masterClrMapping/>
  </p:clrMapOvr>
  <p:transition advTm="18171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auter-0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785794"/>
            <a:ext cx="3284712" cy="4357718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00034" y="5786454"/>
            <a:ext cx="8143932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>Kazimierz </a:t>
            </a:r>
            <a:r>
              <a:rPr lang="pl-PL" sz="2400" dirty="0" err="1" smtClean="0"/>
              <a:t>Tauter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</p:spTree>
  </p:cSld>
  <p:clrMapOvr>
    <a:masterClrMapping/>
  </p:clrMapOvr>
  <p:transition advTm="40375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71604" y="5214950"/>
            <a:ext cx="6286544" cy="857256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Panorama Ełku (ok. 1956)</a:t>
            </a:r>
            <a:endParaRPr lang="pl-PL" sz="3200" dirty="0"/>
          </a:p>
        </p:txBody>
      </p:sp>
      <p:pic>
        <p:nvPicPr>
          <p:cNvPr id="3" name="Obraz 2" descr="Ełk-1956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000108"/>
            <a:ext cx="6919892" cy="4366280"/>
          </a:xfrm>
          <a:prstGeom prst="rect">
            <a:avLst/>
          </a:prstGeom>
        </p:spPr>
      </p:pic>
    </p:spTree>
  </p:cSld>
  <p:clrMapOvr>
    <a:masterClrMapping/>
  </p:clrMapOvr>
  <p:transition advTm="57657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auter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714356"/>
            <a:ext cx="2786082" cy="4765667"/>
          </a:xfrm>
          <a:prstGeom prst="rect">
            <a:avLst/>
          </a:prstGeom>
        </p:spPr>
      </p:pic>
      <p:pic>
        <p:nvPicPr>
          <p:cNvPr id="4" name="Obraz 3" descr="Tauter-Na-przyjęci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3927" y="714356"/>
            <a:ext cx="2815847" cy="4714908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00034" y="5357826"/>
            <a:ext cx="8143932" cy="928694"/>
          </a:xfrm>
        </p:spPr>
        <p:txBody>
          <a:bodyPr>
            <a:normAutofit/>
          </a:bodyPr>
          <a:lstStyle/>
          <a:p>
            <a:r>
              <a:rPr lang="pl-PL" sz="2400" dirty="0" smtClean="0"/>
              <a:t>	      Kazimierz </a:t>
            </a:r>
            <a:r>
              <a:rPr lang="pl-PL" sz="2400" dirty="0" err="1" smtClean="0"/>
              <a:t>Tauter</a:t>
            </a:r>
            <a:r>
              <a:rPr lang="pl-PL" sz="2400" dirty="0" smtClean="0"/>
              <a:t>		          Kazimierz </a:t>
            </a:r>
            <a:r>
              <a:rPr lang="pl-PL" sz="2400" dirty="0" err="1" smtClean="0"/>
              <a:t>Tauter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	          podczas służby	            podczas przyjęcia rodzinnego</a:t>
            </a:r>
            <a:endParaRPr lang="pl-PL" sz="2400" dirty="0"/>
          </a:p>
        </p:txBody>
      </p:sp>
    </p:spTree>
  </p:cSld>
  <p:clrMapOvr>
    <a:masterClrMapping/>
  </p:clrMapOvr>
  <p:transition advTm="12516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jadacki\Desktop\Tauter-Kartka-z-Krynicy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4072106" cy="2643206"/>
          </a:xfrm>
          <a:prstGeom prst="rect">
            <a:avLst/>
          </a:prstGeom>
          <a:noFill/>
        </p:spPr>
      </p:pic>
      <p:pic>
        <p:nvPicPr>
          <p:cNvPr id="1027" name="Picture 3" descr="C:\Users\jjadacki\Desktop\Tauter-Kartka-z-Krynicy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14356"/>
            <a:ext cx="3857652" cy="2600041"/>
          </a:xfrm>
          <a:prstGeom prst="rect">
            <a:avLst/>
          </a:prstGeom>
          <a:noFill/>
        </p:spPr>
      </p:pic>
      <p:pic>
        <p:nvPicPr>
          <p:cNvPr id="1028" name="Picture 4" descr="C:\Users\jjadacki\Desktop\Tauter-Życzenia-z-Ełku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429000"/>
            <a:ext cx="2107203" cy="2952751"/>
          </a:xfrm>
          <a:prstGeom prst="rect">
            <a:avLst/>
          </a:prstGeom>
          <a:noFill/>
        </p:spPr>
      </p:pic>
      <p:pic>
        <p:nvPicPr>
          <p:cNvPr id="1029" name="Picture 5" descr="C:\Users\jjadacki\Desktop\Tauter-Zyczenia-z-Ełku-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429000"/>
            <a:ext cx="3500462" cy="2434342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3214678" y="5143512"/>
            <a:ext cx="5572164" cy="1214446"/>
          </a:xfrm>
        </p:spPr>
        <p:txBody>
          <a:bodyPr>
            <a:normAutofit/>
          </a:bodyPr>
          <a:lstStyle/>
          <a:p>
            <a:pPr algn="r"/>
            <a:r>
              <a:rPr lang="pl-PL" sz="2200" dirty="0" smtClean="0"/>
              <a:t>Kartki od </a:t>
            </a:r>
            <a:br>
              <a:rPr lang="pl-PL" sz="2200" dirty="0" smtClean="0"/>
            </a:br>
            <a:r>
              <a:rPr lang="pl-PL" sz="2200" dirty="0" smtClean="0"/>
              <a:t>Kazimierza </a:t>
            </a:r>
            <a:r>
              <a:rPr lang="pl-PL" sz="2200" dirty="0" err="1" smtClean="0"/>
              <a:t>Tautera</a:t>
            </a:r>
            <a:r>
              <a:rPr lang="pl-PL" sz="2200" dirty="0" smtClean="0"/>
              <a:t>  </a:t>
            </a:r>
            <a:br>
              <a:rPr lang="pl-PL" sz="2200" dirty="0" smtClean="0"/>
            </a:br>
            <a:r>
              <a:rPr lang="pl-PL" sz="2200" dirty="0" smtClean="0"/>
              <a:t>do naszych Rodziców (1963)</a:t>
            </a:r>
            <a:endParaRPr lang="pl-PL" sz="2200" dirty="0"/>
          </a:p>
        </p:txBody>
      </p:sp>
    </p:spTree>
  </p:cSld>
  <p:clrMapOvr>
    <a:masterClrMapping/>
  </p:clrMapOvr>
  <p:transition advTm="15984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auter-Na-wycieczce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571480"/>
            <a:ext cx="1794880" cy="2786082"/>
          </a:xfrm>
          <a:prstGeom prst="rect">
            <a:avLst/>
          </a:prstGeom>
        </p:spPr>
      </p:pic>
      <p:pic>
        <p:nvPicPr>
          <p:cNvPr id="4" name="Obraz 3" descr="Tauter-Na-wycieczce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571480"/>
            <a:ext cx="5676072" cy="4143404"/>
          </a:xfrm>
          <a:prstGeom prst="rect">
            <a:avLst/>
          </a:prstGeom>
        </p:spPr>
      </p:pic>
      <p:pic>
        <p:nvPicPr>
          <p:cNvPr id="5" name="Obraz 4" descr="Tauter-W-Czerownym-Borz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3643314"/>
            <a:ext cx="1662188" cy="2643206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3714744" y="5072074"/>
            <a:ext cx="4643470" cy="571504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Kazimierz </a:t>
            </a:r>
            <a:r>
              <a:rPr lang="pl-PL" sz="2400" dirty="0" err="1" smtClean="0"/>
              <a:t>Tauter</a:t>
            </a:r>
            <a:r>
              <a:rPr lang="pl-PL" sz="2400" dirty="0" smtClean="0"/>
              <a:t> na wycieczkach</a:t>
            </a:r>
            <a:endParaRPr lang="pl-PL" sz="2400" dirty="0"/>
          </a:p>
        </p:txBody>
      </p:sp>
    </p:spTree>
  </p:cSld>
  <p:clrMapOvr>
    <a:masterClrMapping/>
  </p:clrMapOvr>
  <p:transition advTm="18063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Zubk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785794"/>
            <a:ext cx="3520384" cy="4636459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428728" y="5429264"/>
            <a:ext cx="6286544" cy="571504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Włodzimierz </a:t>
            </a:r>
            <a:r>
              <a:rPr lang="pl-PL" sz="2400" dirty="0" err="1" smtClean="0"/>
              <a:t>Zubkow</a:t>
            </a:r>
            <a:r>
              <a:rPr lang="pl-PL" sz="2400" dirty="0" smtClean="0"/>
              <a:t> (1899 - 1981)</a:t>
            </a:r>
            <a:endParaRPr lang="pl-PL" sz="2400" dirty="0"/>
          </a:p>
        </p:txBody>
      </p:sp>
    </p:spTree>
  </p:cSld>
  <p:clrMapOvr>
    <a:masterClrMapping/>
  </p:clrMapOvr>
  <p:transition advTm="47875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ipowska-i-Walaszkiewic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714356"/>
            <a:ext cx="7000924" cy="4604635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857224" y="4929198"/>
            <a:ext cx="7643866" cy="1285884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pl-PL" sz="240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ea typeface="+mj-ea"/>
                <a:cs typeface="+mj-cs"/>
              </a:rPr>
              <a:t>Janina </a:t>
            </a:r>
            <a:r>
              <a:rPr kumimoji="0" lang="pl-PL" sz="2400" i="0" u="none" strike="noStrike" kern="1200" cap="none" spc="-100" normalizeH="0" baseline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ea typeface="+mj-ea"/>
                <a:cs typeface="+mj-cs"/>
              </a:rPr>
              <a:t>Sipowska</a:t>
            </a:r>
            <a:r>
              <a:rPr kumimoji="0" lang="pl-PL" sz="240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ea typeface="+mj-ea"/>
                <a:cs typeface="+mj-cs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lang="pl-PL" sz="2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w towarzystwie wizytatora Arkadiusza </a:t>
            </a:r>
            <a:r>
              <a:rPr lang="pl-PL" sz="2400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Walaszkiewicza</a:t>
            </a:r>
            <a:endParaRPr lang="pl-PL" sz="2400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ransition advTm="5422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jadacki\Desktop\Suwałki-Resursa-w-okresie-międzywojenny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571480"/>
            <a:ext cx="6215106" cy="4374041"/>
          </a:xfrm>
          <a:prstGeom prst="rect">
            <a:avLst/>
          </a:prstGeom>
          <a:noFill/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00034" y="4857760"/>
            <a:ext cx="8215370" cy="157163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Resursa Obywatelska w Suwałkach,</a:t>
            </a:r>
            <a:br>
              <a:rPr lang="pl-PL" sz="2400" dirty="0" smtClean="0"/>
            </a:br>
            <a:r>
              <a:rPr lang="pl-PL" sz="2400" dirty="0" smtClean="0"/>
              <a:t>gdzie koncertowała Helena </a:t>
            </a:r>
            <a:r>
              <a:rPr lang="pl-PL" sz="2400" dirty="0" err="1" smtClean="0"/>
              <a:t>Paszkiewiczowa</a:t>
            </a:r>
            <a:r>
              <a:rPr lang="pl-PL" sz="2400" dirty="0" smtClean="0"/>
              <a:t> – </a:t>
            </a:r>
            <a:br>
              <a:rPr lang="pl-PL" sz="2400" dirty="0" smtClean="0"/>
            </a:br>
            <a:r>
              <a:rPr lang="pl-PL" sz="2400" dirty="0" smtClean="0"/>
              <a:t>nauczycielka gry fortepianowej Janiny </a:t>
            </a:r>
            <a:r>
              <a:rPr lang="pl-PL" sz="2400" dirty="0" err="1" smtClean="0"/>
              <a:t>Sipowskiej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(okres międzywojenny)</a:t>
            </a:r>
            <a:endParaRPr lang="pl-PL" sz="2400" dirty="0"/>
          </a:p>
        </p:txBody>
      </p:sp>
    </p:spTree>
  </p:cSld>
  <p:clrMapOvr>
    <a:masterClrMapping/>
  </p:clrMapOvr>
  <p:transition advTm="11828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ipows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928670"/>
            <a:ext cx="2928958" cy="4252282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001056" cy="571504"/>
          </a:xfrm>
        </p:spPr>
        <p:txBody>
          <a:bodyPr>
            <a:normAutofit/>
          </a:bodyPr>
          <a:lstStyle/>
          <a:p>
            <a:pPr algn="just"/>
            <a:r>
              <a:rPr lang="pl-PL" sz="2400" dirty="0" smtClean="0"/>
              <a:t>       Janina </a:t>
            </a:r>
            <a:r>
              <a:rPr lang="pl-PL" sz="2400" dirty="0" err="1" smtClean="0"/>
              <a:t>Sipowska</a:t>
            </a:r>
            <a:r>
              <a:rPr lang="pl-PL" sz="2400" dirty="0" smtClean="0"/>
              <a:t> (1922-1985</a:t>
            </a:r>
            <a:r>
              <a:rPr lang="pl-PL" sz="2400" dirty="0" smtClean="0"/>
              <a:t>)     Jerzy </a:t>
            </a:r>
            <a:r>
              <a:rPr lang="pl-PL" sz="2400" dirty="0" err="1" smtClean="0"/>
              <a:t>Moldenhawer</a:t>
            </a:r>
            <a:r>
              <a:rPr lang="pl-PL" sz="2400" dirty="0" smtClean="0"/>
              <a:t> (1926-2013)</a:t>
            </a:r>
            <a:endParaRPr lang="pl-PL" sz="2400" dirty="0"/>
          </a:p>
        </p:txBody>
      </p:sp>
      <p:pic>
        <p:nvPicPr>
          <p:cNvPr id="1026" name="Picture 2" descr="C:\Users\jjadacki\Desktop\Moldenhawer-19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9" y="1000107"/>
            <a:ext cx="3004695" cy="4156495"/>
          </a:xfrm>
          <a:prstGeom prst="rect">
            <a:avLst/>
          </a:prstGeom>
          <a:noFill/>
        </p:spPr>
      </p:pic>
    </p:spTree>
  </p:cSld>
  <p:clrMapOvr>
    <a:masterClrMapping/>
  </p:clrMapOvr>
  <p:transition advTm="93484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643174" y="5286388"/>
            <a:ext cx="3643338" cy="571504"/>
          </a:xfrm>
        </p:spPr>
        <p:txBody>
          <a:bodyPr>
            <a:normAutofit/>
          </a:bodyPr>
          <a:lstStyle/>
          <a:p>
            <a:r>
              <a:rPr lang="pl-PL" sz="2400" dirty="0" smtClean="0"/>
              <a:t>Witold Sawicki (1920 -2003)</a:t>
            </a:r>
            <a:endParaRPr lang="pl-PL" sz="2400" dirty="0"/>
          </a:p>
        </p:txBody>
      </p:sp>
      <p:pic>
        <p:nvPicPr>
          <p:cNvPr id="1026" name="Picture 2" descr="C:\Users\jjadacki\Desktop\Sawic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916063"/>
            <a:ext cx="3286148" cy="4252663"/>
          </a:xfrm>
          <a:prstGeom prst="rect">
            <a:avLst/>
          </a:prstGeom>
          <a:noFill/>
        </p:spPr>
      </p:pic>
    </p:spTree>
  </p:cSld>
  <p:clrMapOvr>
    <a:masterClrMapping/>
  </p:clrMapOvr>
  <p:transition advTm="56313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571472" y="2786058"/>
            <a:ext cx="8158162" cy="142876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3. Nasza nauka i występy</a:t>
            </a:r>
            <a:br>
              <a:rPr lang="pl-PL" b="1" dirty="0" smtClean="0"/>
            </a:br>
            <a:endParaRPr lang="pl-PL" dirty="0"/>
          </a:p>
        </p:txBody>
      </p:sp>
    </p:spTree>
  </p:cSld>
  <p:clrMapOvr>
    <a:masterClrMapping/>
  </p:clrMapOvr>
  <p:transition advTm="33078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Valentini-Menu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785794"/>
            <a:ext cx="3286148" cy="4421464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071538" y="5429264"/>
            <a:ext cx="71438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>Partytura  menueta </a:t>
            </a:r>
            <a:r>
              <a:rPr lang="pl-PL" sz="2400" dirty="0" err="1" smtClean="0"/>
              <a:t>Valentiniego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z autografem Włodzimierza </a:t>
            </a:r>
            <a:r>
              <a:rPr lang="pl-PL" sz="2400" dirty="0" err="1" smtClean="0"/>
              <a:t>Zubkowa</a:t>
            </a:r>
            <a:endParaRPr lang="pl-PL" sz="2400" dirty="0"/>
          </a:p>
        </p:txBody>
      </p:sp>
    </p:spTree>
  </p:cSld>
  <p:clrMapOvr>
    <a:masterClrMapping/>
  </p:clrMapOvr>
  <p:transition advTm="2325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2786058"/>
            <a:ext cx="8158162" cy="142876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1. Nasze podróże </a:t>
            </a:r>
            <a:br>
              <a:rPr lang="pl-PL" b="1" dirty="0" smtClean="0"/>
            </a:br>
            <a:r>
              <a:rPr lang="pl-PL" b="1" dirty="0" smtClean="0"/>
              <a:t>z Rajgrodu i Augustowa do Ełku</a:t>
            </a:r>
            <a:endParaRPr lang="pl-PL" dirty="0"/>
          </a:p>
        </p:txBody>
      </p:sp>
    </p:spTree>
  </p:cSld>
  <p:clrMapOvr>
    <a:masterClrMapping/>
  </p:clrMapOvr>
  <p:transition advTm="9906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giński-Polonez-a-Pożegnanie-Ojczyz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642918"/>
            <a:ext cx="3234204" cy="4447982"/>
          </a:xfrm>
          <a:prstGeom prst="rect">
            <a:avLst/>
          </a:prstGeom>
        </p:spPr>
      </p:pic>
      <p:pic>
        <p:nvPicPr>
          <p:cNvPr id="4" name="Obraz 3" descr="Popper-Wspomnien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642918"/>
            <a:ext cx="3256385" cy="4429132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071538" y="5429264"/>
            <a:ext cx="7215238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>Partytury poloneza Ogińskiego  i „Wspomnienia” Poppera </a:t>
            </a:r>
            <a:br>
              <a:rPr lang="pl-PL" sz="2400" dirty="0" smtClean="0"/>
            </a:br>
            <a:r>
              <a:rPr lang="pl-PL" sz="2400" dirty="0" smtClean="0"/>
              <a:t>z oznaczeniami Włodzimierza </a:t>
            </a:r>
            <a:r>
              <a:rPr lang="pl-PL" sz="2400" dirty="0" err="1" smtClean="0"/>
              <a:t>Zubkowa</a:t>
            </a:r>
            <a:endParaRPr lang="pl-PL" sz="2400" dirty="0"/>
          </a:p>
        </p:txBody>
      </p:sp>
    </p:spTree>
  </p:cSld>
  <p:clrMapOvr>
    <a:masterClrMapping/>
  </p:clrMapOvr>
  <p:transition advTm="40109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ozart-Marsz-turec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714356"/>
            <a:ext cx="3336541" cy="4714884"/>
          </a:xfrm>
          <a:prstGeom prst="rect">
            <a:avLst/>
          </a:prstGeom>
        </p:spPr>
      </p:pic>
      <p:pic>
        <p:nvPicPr>
          <p:cNvPr id="4" name="Obraz 3" descr="Chopin-Polonez-g-moll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714356"/>
            <a:ext cx="3429269" cy="4714908"/>
          </a:xfrm>
          <a:prstGeom prst="rect">
            <a:avLst/>
          </a:prstGeom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142976" y="5715016"/>
            <a:ext cx="7215238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>Partytury „Marsza tureckiego” Mozarta </a:t>
            </a:r>
            <a:br>
              <a:rPr lang="pl-PL" sz="2400" dirty="0" smtClean="0"/>
            </a:br>
            <a:r>
              <a:rPr lang="pl-PL" sz="2400" dirty="0" smtClean="0"/>
              <a:t>i poloneza młodzieńczego </a:t>
            </a:r>
            <a:r>
              <a:rPr lang="pl-PL" sz="2400" dirty="0" err="1" smtClean="0"/>
              <a:t>g-moll</a:t>
            </a:r>
            <a:r>
              <a:rPr lang="pl-PL" sz="2400" dirty="0" smtClean="0"/>
              <a:t> Chopina</a:t>
            </a:r>
            <a:endParaRPr lang="pl-PL" sz="2400" dirty="0"/>
          </a:p>
        </p:txBody>
      </p:sp>
    </p:spTree>
  </p:cSld>
  <p:clrMapOvr>
    <a:masterClrMapping/>
  </p:clrMapOvr>
  <p:transition advTm="15953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eber-Burza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571480"/>
            <a:ext cx="3500462" cy="4814164"/>
          </a:xfrm>
          <a:prstGeom prst="rect">
            <a:avLst/>
          </a:prstGeom>
        </p:spPr>
      </p:pic>
      <p:pic>
        <p:nvPicPr>
          <p:cNvPr id="4" name="Obraz 3" descr="Weber-Burza-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0784" y="642918"/>
            <a:ext cx="3487430" cy="4714908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2643174" y="5643578"/>
            <a:ext cx="3643338" cy="571504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Partytura „Burzy” Webera</a:t>
            </a:r>
            <a:endParaRPr lang="pl-PL" sz="2400" dirty="0"/>
          </a:p>
        </p:txBody>
      </p:sp>
    </p:spTree>
  </p:cSld>
  <p:clrMapOvr>
    <a:masterClrMapping/>
  </p:clrMapOvr>
  <p:transition advTm="17204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4714876" y="4143380"/>
            <a:ext cx="3500462" cy="207170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i="1" dirty="0" smtClean="0"/>
              <a:t/>
            </a:r>
            <a:br>
              <a:rPr lang="pl-PL" sz="2400" i="1" dirty="0" smtClean="0"/>
            </a:br>
            <a:r>
              <a:rPr lang="pl-PL" sz="3100" dirty="0" smtClean="0"/>
              <a:t>Echa prasowe  naszego udziału w dorocznym popisie uczniów </a:t>
            </a:r>
            <a:br>
              <a:rPr lang="pl-PL" sz="3100" dirty="0" smtClean="0"/>
            </a:br>
            <a:r>
              <a:rPr lang="pl-PL" sz="3100" dirty="0" smtClean="0"/>
              <a:t>Państwowej Szkoły Muzycznej </a:t>
            </a:r>
            <a:br>
              <a:rPr lang="pl-PL" sz="3100" dirty="0" smtClean="0"/>
            </a:br>
            <a:r>
              <a:rPr lang="pl-PL" sz="3100" dirty="0" smtClean="0"/>
              <a:t>w Ełku (1957) </a:t>
            </a:r>
            <a:endParaRPr lang="pl-PL" sz="3100" i="1" dirty="0"/>
          </a:p>
        </p:txBody>
      </p:sp>
      <p:pic>
        <p:nvPicPr>
          <p:cNvPr id="2050" name="Picture 2" descr="C:\Users\jjadacki\Desktop\Notat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3071834" cy="5992903"/>
          </a:xfrm>
          <a:prstGeom prst="rect">
            <a:avLst/>
          </a:prstGeom>
          <a:noFill/>
        </p:spPr>
      </p:pic>
    </p:spTree>
  </p:cSld>
  <p:clrMapOvr>
    <a:masterClrMapping/>
  </p:clrMapOvr>
  <p:transition advTm="17265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jadacki\Desktop\Rynek-miasta-August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928670"/>
            <a:ext cx="5924040" cy="4143404"/>
          </a:xfrm>
          <a:prstGeom prst="rect">
            <a:avLst/>
          </a:prstGeom>
          <a:noFill/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142976" y="5214950"/>
            <a:ext cx="7215238" cy="85725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Rynek w Augustowie</a:t>
            </a:r>
            <a:br>
              <a:rPr lang="pl-PL" sz="2400" dirty="0" smtClean="0"/>
            </a:br>
            <a:r>
              <a:rPr lang="pl-PL" sz="2400" dirty="0" smtClean="0"/>
              <a:t>(stan obecny)</a:t>
            </a:r>
            <a:endParaRPr lang="pl-PL" sz="2400" dirty="0"/>
          </a:p>
        </p:txBody>
      </p:sp>
    </p:spTree>
  </p:cSld>
  <p:clrMapOvr>
    <a:masterClrMapping/>
  </p:clrMapOvr>
  <p:transition advTm="48938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rzed-pomnikiem-Chopina-1958-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785794"/>
            <a:ext cx="5662998" cy="4198252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85720" y="5000636"/>
            <a:ext cx="8572560" cy="1500198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/>
              <a:t>Warszawa – przed pomnikiem Chopina w Łazienkach (1958). </a:t>
            </a:r>
            <a:br>
              <a:rPr lang="pl-PL" sz="1800" dirty="0" smtClean="0"/>
            </a:br>
            <a:r>
              <a:rPr lang="pl-PL" sz="1800" dirty="0" smtClean="0"/>
              <a:t>Od lewej – rząd dolny: Maria Krauze (4), Ewa </a:t>
            </a:r>
            <a:r>
              <a:rPr lang="pl-PL" sz="1800" dirty="0" err="1" smtClean="0"/>
              <a:t>Walata</a:t>
            </a:r>
            <a:r>
              <a:rPr lang="pl-PL" sz="1800" dirty="0" smtClean="0"/>
              <a:t> (5), Marta </a:t>
            </a:r>
            <a:r>
              <a:rPr lang="pl-PL" sz="1800" dirty="0" err="1" smtClean="0"/>
              <a:t>Sipowska</a:t>
            </a:r>
            <a:r>
              <a:rPr lang="pl-PL" sz="1800" dirty="0" smtClean="0"/>
              <a:t> (7), </a:t>
            </a:r>
            <a:br>
              <a:rPr lang="pl-PL" sz="1800" dirty="0" smtClean="0"/>
            </a:br>
            <a:r>
              <a:rPr lang="pl-PL" sz="1800" dirty="0" smtClean="0"/>
              <a:t>Jadwiga Rogińska (8), Barbara Radziwiłowicz (9), Jacek Jadacki (10), Andrzej Sawicki (12), </a:t>
            </a:r>
            <a:br>
              <a:rPr lang="pl-PL" sz="1800" dirty="0" smtClean="0"/>
            </a:br>
            <a:r>
              <a:rPr lang="pl-PL" sz="1800" dirty="0" smtClean="0"/>
              <a:t>Jerzy Ludwikowski (16); od lewej – rząd górny: Janina </a:t>
            </a:r>
            <a:r>
              <a:rPr lang="pl-PL" sz="1800" dirty="0" err="1" smtClean="0"/>
              <a:t>Sipowska</a:t>
            </a:r>
            <a:r>
              <a:rPr lang="pl-PL" sz="1800" dirty="0" smtClean="0"/>
              <a:t> (5), Witold Sawicki (6), </a:t>
            </a:r>
            <a:br>
              <a:rPr lang="pl-PL" sz="1800" dirty="0" smtClean="0"/>
            </a:br>
            <a:r>
              <a:rPr lang="pl-PL" sz="1800" dirty="0" smtClean="0"/>
              <a:t>Bożena </a:t>
            </a:r>
            <a:r>
              <a:rPr lang="pl-PL" sz="1800" dirty="0" err="1" smtClean="0"/>
              <a:t>Jadacka</a:t>
            </a:r>
            <a:r>
              <a:rPr lang="pl-PL" sz="1800" dirty="0" smtClean="0"/>
              <a:t> (8), Kazimierz Bylica (10)</a:t>
            </a:r>
            <a:endParaRPr lang="pl-PL" sz="1800" dirty="0"/>
          </a:p>
        </p:txBody>
      </p:sp>
    </p:spTree>
  </p:cSld>
  <p:clrMapOvr>
    <a:masterClrMapping/>
  </p:clrMapOvr>
  <p:transition advTm="15609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rzed-pomnikiem-Chopina-1958-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785794"/>
            <a:ext cx="6799455" cy="4714908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71472" y="5429264"/>
            <a:ext cx="8143932" cy="1000132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/>
              <a:t>Warszawa – przed pomnikiem Chopina w Łazienkach (1958).</a:t>
            </a:r>
            <a:br>
              <a:rPr lang="pl-PL" sz="1800" dirty="0" smtClean="0"/>
            </a:br>
            <a:r>
              <a:rPr lang="pl-PL" sz="1800" dirty="0" smtClean="0"/>
              <a:t>Od lewej – rząd dolny: Barbara Radziwiłowicz (2), Marta </a:t>
            </a:r>
            <a:r>
              <a:rPr lang="pl-PL" sz="1800" dirty="0" err="1" smtClean="0"/>
              <a:t>Sipowska</a:t>
            </a:r>
            <a:r>
              <a:rPr lang="pl-PL" sz="1800" dirty="0" smtClean="0"/>
              <a:t> (3); </a:t>
            </a:r>
            <a:br>
              <a:rPr lang="pl-PL" sz="1800" dirty="0" smtClean="0"/>
            </a:br>
            <a:r>
              <a:rPr lang="pl-PL" sz="1800" dirty="0" smtClean="0"/>
              <a:t>rząd górny: Jadwiga Rogińska (3), Maria Krauze (4), Ewa </a:t>
            </a:r>
            <a:r>
              <a:rPr lang="pl-PL" sz="1800" dirty="0" err="1" smtClean="0"/>
              <a:t>Walata</a:t>
            </a:r>
            <a:r>
              <a:rPr lang="pl-PL" sz="1800" dirty="0" smtClean="0"/>
              <a:t> (5)</a:t>
            </a:r>
            <a:endParaRPr lang="pl-PL" sz="1800" dirty="0"/>
          </a:p>
        </p:txBody>
      </p:sp>
    </p:spTree>
  </p:cSld>
  <p:clrMapOvr>
    <a:masterClrMapping/>
  </p:clrMapOvr>
  <p:transition advTm="4562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642910" y="5857892"/>
            <a:ext cx="8001056" cy="571504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/>
              <a:t>Warszawa – przed pomnikiem Chopina w Łazienkach (1933).</a:t>
            </a:r>
            <a:br>
              <a:rPr lang="pl-PL" sz="1800" dirty="0" smtClean="0"/>
            </a:br>
            <a:r>
              <a:rPr lang="pl-PL" sz="1800" dirty="0" smtClean="0"/>
              <a:t>Antoni Jadacki (stoi 7 od lewej) w otoczeniu kolegów z Wyższej Szkoły Muzycznej </a:t>
            </a:r>
            <a:endParaRPr lang="pl-PL" sz="1800" dirty="0"/>
          </a:p>
        </p:txBody>
      </p:sp>
      <p:pic>
        <p:nvPicPr>
          <p:cNvPr id="2050" name="Picture 2" descr="C:\Users\jjadacki\Desktop\Pomnik-Chopina-1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500042"/>
            <a:ext cx="4948264" cy="5202837"/>
          </a:xfrm>
          <a:prstGeom prst="rect">
            <a:avLst/>
          </a:prstGeom>
          <a:noFill/>
        </p:spPr>
      </p:pic>
    </p:spTree>
  </p:cSld>
  <p:clrMapOvr>
    <a:masterClrMapping/>
  </p:clrMapOvr>
  <p:transition advTm="14735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jadacki\Desktop\Parter-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4221369" cy="3643338"/>
          </a:xfrm>
          <a:prstGeom prst="rect">
            <a:avLst/>
          </a:prstGeom>
          <a:noFill/>
        </p:spPr>
      </p:pic>
      <p:pic>
        <p:nvPicPr>
          <p:cNvPr id="1029" name="Picture 5" descr="C:\Users\jjadacki\Desktop\Piętro-pl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00042"/>
            <a:ext cx="4186336" cy="3643338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785786" y="4500570"/>
            <a:ext cx="7786742" cy="1571636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Rozkład parteru i piętra dawnego budynku Szkoły </a:t>
            </a:r>
            <a:br>
              <a:rPr lang="pl-PL" sz="2800" dirty="0" smtClean="0"/>
            </a:br>
            <a:r>
              <a:rPr lang="pl-PL" sz="2800" dirty="0" smtClean="0"/>
              <a:t>z zaznaczeniem mieszkania i gabinetu dyrektora</a:t>
            </a:r>
            <a:br>
              <a:rPr lang="pl-PL" sz="2800" dirty="0" smtClean="0"/>
            </a:br>
            <a:r>
              <a:rPr lang="pl-PL" sz="2800" dirty="0" smtClean="0"/>
              <a:t>(jak to zapamiętałam)</a:t>
            </a:r>
            <a:endParaRPr lang="pl-PL" sz="2800" dirty="0"/>
          </a:p>
        </p:txBody>
      </p:sp>
    </p:spTree>
  </p:cSld>
  <p:clrMapOvr>
    <a:masterClrMapping/>
  </p:clrMapOvr>
  <p:transition advTm="56718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571472" y="2786058"/>
            <a:ext cx="8158162" cy="142876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3. Nasze dalsze losy</a:t>
            </a:r>
            <a:br>
              <a:rPr lang="pl-PL" b="1" dirty="0" smtClean="0"/>
            </a:br>
            <a:endParaRPr lang="pl-PL" dirty="0"/>
          </a:p>
        </p:txBody>
      </p:sp>
    </p:spTree>
  </p:cSld>
  <p:clrMapOvr>
    <a:masterClrMapping/>
  </p:clrMapOvr>
  <p:transition advTm="5016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728" y="5357826"/>
            <a:ext cx="6286544" cy="85725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Moja legitymacja </a:t>
            </a:r>
            <a:br>
              <a:rPr lang="pl-PL" sz="2400" dirty="0" smtClean="0"/>
            </a:br>
            <a:r>
              <a:rPr lang="pl-PL" sz="2400" dirty="0" smtClean="0"/>
              <a:t>ze Szkoły Ogólnokształcącej w Grajewie (1953)</a:t>
            </a:r>
            <a:endParaRPr lang="pl-PL" sz="2400" dirty="0"/>
          </a:p>
        </p:txBody>
      </p:sp>
      <p:pic>
        <p:nvPicPr>
          <p:cNvPr id="4" name="Obraz 3" descr="BJ-Legitymacja-19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956013"/>
            <a:ext cx="6357982" cy="4395777"/>
          </a:xfrm>
          <a:prstGeom prst="rect">
            <a:avLst/>
          </a:prstGeom>
        </p:spPr>
      </p:pic>
    </p:spTree>
  </p:cSld>
  <p:clrMapOvr>
    <a:masterClrMapping/>
  </p:clrMapOvr>
  <p:transition advTm="27562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ożena-19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857232"/>
            <a:ext cx="3680809" cy="4667812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2357422" y="5643578"/>
            <a:ext cx="4786346" cy="571504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Tak wyglądaliśmy w czasach ełckich</a:t>
            </a:r>
            <a:endParaRPr lang="pl-PL" sz="2400" dirty="0"/>
          </a:p>
        </p:txBody>
      </p:sp>
      <p:pic>
        <p:nvPicPr>
          <p:cNvPr id="1026" name="Picture 2" descr="C:\Users\jjadacki\Desktop\Jacek-1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857232"/>
            <a:ext cx="3214710" cy="4642989"/>
          </a:xfrm>
          <a:prstGeom prst="rect">
            <a:avLst/>
          </a:prstGeom>
          <a:noFill/>
        </p:spPr>
      </p:pic>
    </p:spTree>
  </p:cSld>
  <p:clrMapOvr>
    <a:masterClrMapping/>
  </p:clrMapOvr>
  <p:transition advTm="30109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łk-Świadectwo-1959-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714355"/>
            <a:ext cx="3456160" cy="4814421"/>
          </a:xfrm>
          <a:prstGeom prst="rect">
            <a:avLst/>
          </a:prstGeom>
        </p:spPr>
      </p:pic>
      <p:pic>
        <p:nvPicPr>
          <p:cNvPr id="4" name="Obraz 3" descr="Ełk-Świadectwo-1959-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89" y="714356"/>
            <a:ext cx="3326993" cy="4786346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28596" y="5643578"/>
            <a:ext cx="8286808" cy="571504"/>
          </a:xfrm>
        </p:spPr>
        <p:txBody>
          <a:bodyPr>
            <a:normAutofit fontScale="90000"/>
          </a:bodyPr>
          <a:lstStyle/>
          <a:p>
            <a:r>
              <a:rPr lang="pl-PL" sz="2400" dirty="0" smtClean="0"/>
              <a:t>Świadectwo Jacka ukończenia Państwowej Szkoły Muzycznej w Ełku (1959)</a:t>
            </a:r>
            <a:endParaRPr lang="pl-PL" sz="2400" dirty="0"/>
          </a:p>
        </p:txBody>
      </p:sp>
    </p:spTree>
  </p:cSld>
  <p:clrMapOvr>
    <a:masterClrMapping/>
  </p:clrMapOvr>
  <p:transition advTm="2325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571472" y="1428736"/>
            <a:ext cx="8158162" cy="4714908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2400" dirty="0" smtClean="0"/>
              <a:t>Bardzo dziękujemy</a:t>
            </a:r>
            <a:br>
              <a:rPr lang="pl-PL" sz="2400" dirty="0" smtClean="0"/>
            </a:br>
            <a:r>
              <a:rPr lang="pl-PL" sz="2400" dirty="0" smtClean="0"/>
              <a:t>Urszuli Kowalczyk z Państwowej Szkoły Muzycznej w Ełku</a:t>
            </a:r>
            <a:br>
              <a:rPr lang="pl-PL" sz="2400" dirty="0" smtClean="0"/>
            </a:br>
            <a:r>
              <a:rPr lang="pl-PL" sz="2400" dirty="0" smtClean="0"/>
              <a:t>oraz Mirosławie Wasik z Państwowej Szkoły Muzycznej w Łomży</a:t>
            </a:r>
            <a:br>
              <a:rPr lang="pl-PL" sz="2400" dirty="0" smtClean="0"/>
            </a:br>
            <a:r>
              <a:rPr lang="pl-PL" sz="2400" dirty="0" smtClean="0"/>
              <a:t>za przekazanie nam znajdujących się w archiwach tych szkół </a:t>
            </a:r>
            <a:br>
              <a:rPr lang="pl-PL" sz="2400" dirty="0" smtClean="0"/>
            </a:br>
            <a:r>
              <a:rPr lang="pl-PL" sz="2400" dirty="0" smtClean="0"/>
              <a:t>informacji </a:t>
            </a:r>
            <a:br>
              <a:rPr lang="pl-PL" sz="2400" dirty="0" smtClean="0"/>
            </a:br>
            <a:r>
              <a:rPr lang="pl-PL" sz="2400" dirty="0" smtClean="0"/>
              <a:t>dotyczących niektórych szczegółów biograficznych </a:t>
            </a:r>
            <a:br>
              <a:rPr lang="pl-PL" sz="2400" dirty="0" smtClean="0"/>
            </a:br>
            <a:r>
              <a:rPr lang="pl-PL" sz="2400" dirty="0" smtClean="0"/>
              <a:t>związanych z Jerzym </a:t>
            </a:r>
            <a:r>
              <a:rPr lang="pl-PL" sz="2400" dirty="0" err="1" smtClean="0"/>
              <a:t>Moldenhawerem</a:t>
            </a:r>
            <a:r>
              <a:rPr lang="pl-PL" sz="2400" dirty="0" smtClean="0"/>
              <a:t>, </a:t>
            </a:r>
            <a:br>
              <a:rPr lang="pl-PL" sz="2400" dirty="0" smtClean="0"/>
            </a:br>
            <a:r>
              <a:rPr lang="pl-PL" sz="2400" dirty="0" smtClean="0"/>
              <a:t>Witoldem Sawickim i Kazimierzem </a:t>
            </a:r>
            <a:r>
              <a:rPr lang="pl-PL" sz="2400" dirty="0" err="1" smtClean="0"/>
              <a:t>Tauterem</a:t>
            </a:r>
            <a:r>
              <a:rPr lang="pl-PL" sz="2400" dirty="0" smtClean="0"/>
              <a:t>. </a:t>
            </a:r>
            <a:br>
              <a:rPr lang="pl-PL" sz="2400" dirty="0" smtClean="0"/>
            </a:br>
            <a:r>
              <a:rPr lang="pl-PL" sz="2400" dirty="0" smtClean="0"/>
              <a:t>Dziękujemy także </a:t>
            </a:r>
            <a:br>
              <a:rPr lang="pl-PL" sz="2400" dirty="0" smtClean="0"/>
            </a:br>
            <a:r>
              <a:rPr lang="pl-PL" sz="2400" dirty="0" smtClean="0"/>
              <a:t>Barbarze </a:t>
            </a:r>
            <a:r>
              <a:rPr lang="pl-PL" sz="2400" dirty="0" err="1" smtClean="0"/>
              <a:t>Radziwiłowicz-Wyszczelskiej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za udostępnienie nam fotografii z wycieczki do Warszawy </a:t>
            </a:r>
            <a:br>
              <a:rPr lang="pl-PL" sz="2400" dirty="0" smtClean="0"/>
            </a:br>
            <a:r>
              <a:rPr lang="pl-PL" sz="2400" dirty="0" smtClean="0"/>
              <a:t>oraz fotografii </a:t>
            </a:r>
            <a:br>
              <a:rPr lang="pl-PL" sz="2400" dirty="0" smtClean="0"/>
            </a:br>
            <a:r>
              <a:rPr lang="pl-PL" sz="2400" dirty="0" smtClean="0"/>
              <a:t>Janiny </a:t>
            </a:r>
            <a:r>
              <a:rPr lang="pl-PL" sz="2400" dirty="0" err="1" smtClean="0"/>
              <a:t>Sipowskiej</a:t>
            </a:r>
            <a:r>
              <a:rPr lang="pl-PL" sz="2400" dirty="0" smtClean="0"/>
              <a:t> z Arkadiuszem </a:t>
            </a:r>
            <a:r>
              <a:rPr lang="pl-PL" sz="2400" dirty="0" err="1" smtClean="0"/>
              <a:t>Walaszkiewiczem</a:t>
            </a:r>
            <a:r>
              <a:rPr lang="pl-PL" sz="2400" dirty="0" smtClean="0"/>
              <a:t>, </a:t>
            </a:r>
            <a:br>
              <a:rPr lang="pl-PL" sz="2400" dirty="0" smtClean="0"/>
            </a:br>
            <a:r>
              <a:rPr lang="pl-PL" sz="2400" dirty="0" smtClean="0"/>
              <a:t>a Markowi Sawickiemu – fotografii Witolda Sawickiego</a:t>
            </a:r>
            <a:br>
              <a:rPr lang="pl-PL" sz="2400" dirty="0" smtClean="0"/>
            </a:br>
            <a:r>
              <a:rPr lang="pl-PL" sz="2400" dirty="0" smtClean="0"/>
              <a:t>(pozostałe ilustracje pochodzą z naszych zbiorów rodzinnych).</a:t>
            </a:r>
            <a:endParaRPr lang="pl-PL" sz="2400" dirty="0"/>
          </a:p>
        </p:txBody>
      </p:sp>
    </p:spTree>
  </p:cSld>
  <p:clrMapOvr>
    <a:masterClrMapping/>
  </p:clrMapOvr>
  <p:transition advTm="31266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571472" y="2786058"/>
            <a:ext cx="8158162" cy="142876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Koniec</a:t>
            </a:r>
            <a:br>
              <a:rPr kumimoji="0" lang="pl-PL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Tm="10844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728" y="5357826"/>
            <a:ext cx="6286544" cy="85725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Legitymacja Jacka </a:t>
            </a:r>
            <a:br>
              <a:rPr lang="pl-PL" sz="2400" dirty="0" smtClean="0"/>
            </a:br>
            <a:r>
              <a:rPr lang="pl-PL" sz="2400" dirty="0" smtClean="0"/>
              <a:t>z Państwowej Szkoły Muzycznej w Ełku (1959)</a:t>
            </a:r>
            <a:endParaRPr lang="pl-PL" sz="2400" dirty="0"/>
          </a:p>
        </p:txBody>
      </p:sp>
      <p:pic>
        <p:nvPicPr>
          <p:cNvPr id="4" name="Obraz 3" descr="BJ-Legitymacja-19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956013"/>
            <a:ext cx="6357982" cy="4395777"/>
          </a:xfrm>
          <a:prstGeom prst="rect">
            <a:avLst/>
          </a:prstGeom>
        </p:spPr>
      </p:pic>
      <p:pic>
        <p:nvPicPr>
          <p:cNvPr id="5" name="Obraz 4" descr="Ełk-Legitymacja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7" y="973302"/>
            <a:ext cx="3136247" cy="4313086"/>
          </a:xfrm>
          <a:prstGeom prst="rect">
            <a:avLst/>
          </a:prstGeom>
        </p:spPr>
      </p:pic>
      <p:pic>
        <p:nvPicPr>
          <p:cNvPr id="6" name="Obraz 5" descr="Ełk-Legitymacja-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000108"/>
            <a:ext cx="3100056" cy="4314260"/>
          </a:xfrm>
          <a:prstGeom prst="rect">
            <a:avLst/>
          </a:prstGeom>
        </p:spPr>
      </p:pic>
    </p:spTree>
  </p:cSld>
  <p:clrMapOvr>
    <a:masterClrMapping/>
  </p:clrMapOvr>
  <p:transition advTm="25188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jadacki\Desktop\Rajgród-Szkoła-około-1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41767" y="72689"/>
            <a:ext cx="1857391" cy="3283601"/>
          </a:xfrm>
          <a:prstGeom prst="rect">
            <a:avLst/>
          </a:prstGeom>
          <a:noFill/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857620" y="3643314"/>
            <a:ext cx="4500594" cy="85725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Szkoła Podstawowa w Rajgrodzie</a:t>
            </a:r>
            <a:br>
              <a:rPr lang="pl-PL" sz="2400" dirty="0" smtClean="0"/>
            </a:br>
            <a:r>
              <a:rPr lang="pl-PL" sz="2400" dirty="0" smtClean="0"/>
              <a:t>(ok. 1955 i ok. 1990)</a:t>
            </a:r>
            <a:endParaRPr lang="pl-PL" sz="2400" dirty="0"/>
          </a:p>
        </p:txBody>
      </p:sp>
      <p:pic>
        <p:nvPicPr>
          <p:cNvPr id="2" name="Picture 2" descr="C:\Users\jjadacki\Desktop\Rajgród-Szkoła-podstawowa-około-1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93613" y="235621"/>
            <a:ext cx="2615010" cy="3715357"/>
          </a:xfrm>
          <a:prstGeom prst="rect">
            <a:avLst/>
          </a:prstGeom>
          <a:noFill/>
        </p:spPr>
      </p:pic>
      <p:pic>
        <p:nvPicPr>
          <p:cNvPr id="1027" name="Picture 3" descr="C:\Users\jjadacki\Desktop\Rajgród-Nasz-dom-2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8859" y="3318737"/>
            <a:ext cx="3429025" cy="2506543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3929058" y="5000636"/>
            <a:ext cx="4500594" cy="857256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Nasz</a:t>
            </a:r>
            <a:r>
              <a:rPr kumimoji="0" lang="pl-PL" sz="2400" b="0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domek w Rajgrodzie</a:t>
            </a:r>
            <a:b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(2001)</a:t>
            </a:r>
            <a:endParaRPr kumimoji="0" lang="pl-PL" sz="24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33797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łk-Stary-budynek-PSM-I-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714356"/>
            <a:ext cx="3714776" cy="4301193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428728" y="5357826"/>
            <a:ext cx="6286544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 smtClean="0"/>
              <a:t>Siedziba Państwowej Szkoły Muzycznej w latach 50-tych </a:t>
            </a:r>
            <a:br>
              <a:rPr lang="pl-PL" sz="2400" dirty="0" smtClean="0"/>
            </a:br>
            <a:r>
              <a:rPr lang="pl-PL" sz="2400" dirty="0" smtClean="0"/>
              <a:t>przy obecnej ul. Armii Krajowej 2, </a:t>
            </a:r>
            <a:br>
              <a:rPr lang="pl-PL" sz="2400" dirty="0" smtClean="0"/>
            </a:br>
            <a:r>
              <a:rPr lang="pl-PL" sz="2400" dirty="0" smtClean="0"/>
              <a:t>róg ul. Juliusza Słowackiego (ok. 1990)</a:t>
            </a:r>
            <a:endParaRPr lang="pl-PL" sz="2400" dirty="0"/>
          </a:p>
        </p:txBody>
      </p:sp>
    </p:spTree>
  </p:cSld>
  <p:clrMapOvr>
    <a:masterClrMapping/>
  </p:clrMapOvr>
  <p:transition advTm="38375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omnik-Michała-Kajki-19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087" y="1200150"/>
            <a:ext cx="3171825" cy="4457700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428728" y="5357826"/>
            <a:ext cx="6286544" cy="85725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Pomnik Michała Kajki (1958)</a:t>
            </a:r>
            <a:endParaRPr lang="pl-PL" sz="2400" dirty="0"/>
          </a:p>
        </p:txBody>
      </p:sp>
    </p:spTree>
  </p:cSld>
  <p:clrMapOvr>
    <a:masterClrMapping/>
  </p:clrMapOvr>
  <p:transition advTm="39265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714356"/>
            <a:ext cx="5572164" cy="5563220"/>
          </a:xfrm>
          <a:prstGeom prst="rect">
            <a:avLst/>
          </a:prstGeom>
        </p:spPr>
      </p:pic>
    </p:spTree>
  </p:cSld>
  <p:clrMapOvr>
    <a:masterClrMapping/>
  </p:clrMapOvr>
  <p:transition advTm="62579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609</TotalTime>
  <Words>239</Words>
  <Application>Microsoft Office PowerPoint</Application>
  <PresentationFormat>Pokaz na ekranie (4:3)</PresentationFormat>
  <Paragraphs>54</Paragraphs>
  <Slides>43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Papier</vt:lpstr>
      <vt:lpstr>NASZE EŁCKIE WSPOMNIENIA</vt:lpstr>
      <vt:lpstr>Panorama Ełku (ok. 1956)</vt:lpstr>
      <vt:lpstr>1. Nasze podróże  z Rajgrodu i Augustowa do Ełku</vt:lpstr>
      <vt:lpstr>Moja legitymacja  ze Szkoły Ogólnokształcącej w Grajewie (1953)</vt:lpstr>
      <vt:lpstr>Legitymacja Jacka  z Państwowej Szkoły Muzycznej w Ełku (1959)</vt:lpstr>
      <vt:lpstr>Szkoła Podstawowa w Rajgrodzie (ok. 1955 i ok. 1990)</vt:lpstr>
      <vt:lpstr>Siedziba Państwowej Szkoły Muzycznej w latach 50-tych  przy obecnej ul. Armii Krajowej 2,  róg ul. Juliusza Słowackiego (ok. 1990)</vt:lpstr>
      <vt:lpstr>Pomnik Michała Kajki (1958)</vt:lpstr>
      <vt:lpstr>Slajd 9</vt:lpstr>
      <vt:lpstr>Stacja Augustów-Port (ok. 2005)</vt:lpstr>
      <vt:lpstr>Jacek na leśnej drodze z Augustowa-Portu  po pół wieku (ok. 2005)</vt:lpstr>
      <vt:lpstr>         Kościół                   Dworzec Kolejowy (ok. 1960)            Najświętszego              Serca Jezusowego                   (ok. 1956)  </vt:lpstr>
      <vt:lpstr>2. Nasi nauczyciele </vt:lpstr>
      <vt:lpstr>Kazimierz Tauter (1910 - 1989) </vt:lpstr>
      <vt:lpstr>Legitymacja i dyplom ukończenia przez naszego Ojca Wyższej Szkoły Muzycznej w Warszawie z podpisem m.in. Adama Wieniawskiego  (1933) </vt:lpstr>
      <vt:lpstr>  Adam Wieniawski      Zygmunt Noskowski (główny mentor Ojca i Kazimierza Tautera)</vt:lpstr>
      <vt:lpstr>Moskwa – od lewej:  Raoul Pugno, Anatoliy Brandukov, Eugène Ysaye, Henri Casadesus, Gabriel Fauré, Adam Wieniawski, Olga Muromtseva-Wieniawska, Marcel Casadesus, Lucien Capet, Maurice Hewitt i Alexandr Siloti </vt:lpstr>
      <vt:lpstr>Ogłoszenie  Wyższej Szkoły Muzycznej w Warszawie o II Międzynarodowym Konkursie Chopinowskim  (1932)</vt:lpstr>
      <vt:lpstr>Kazimierz Tauter </vt:lpstr>
      <vt:lpstr>       Kazimierz Tauter            Kazimierz Tauter             podczas służby             podczas przyjęcia rodzinnego</vt:lpstr>
      <vt:lpstr>Kartki od  Kazimierza Tautera   do naszych Rodziców (1963)</vt:lpstr>
      <vt:lpstr>Kazimierz Tauter na wycieczkach</vt:lpstr>
      <vt:lpstr>Włodzimierz Zubkow (1899 - 1981)</vt:lpstr>
      <vt:lpstr>Slajd 24</vt:lpstr>
      <vt:lpstr>Resursa Obywatelska w Suwałkach, gdzie koncertowała Helena Paszkiewiczowa –  nauczycielka gry fortepianowej Janiny Sipowskiej  (okres międzywojenny)</vt:lpstr>
      <vt:lpstr>       Janina Sipowska (1922-1985)     Jerzy Moldenhawer (1926-2013)</vt:lpstr>
      <vt:lpstr>Witold Sawicki (1920 -2003)</vt:lpstr>
      <vt:lpstr>3. Nasza nauka i występy </vt:lpstr>
      <vt:lpstr>Partytura  menueta Valentiniego  z autografem Włodzimierza Zubkowa</vt:lpstr>
      <vt:lpstr>Partytury poloneza Ogińskiego  i „Wspomnienia” Poppera  z oznaczeniami Włodzimierza Zubkowa</vt:lpstr>
      <vt:lpstr>Partytury „Marsza tureckiego” Mozarta  i poloneza młodzieńczego g-moll Chopina</vt:lpstr>
      <vt:lpstr>Partytura „Burzy” Webera</vt:lpstr>
      <vt:lpstr> Echa prasowe  naszego udziału w dorocznym popisie uczniów  Państwowej Szkoły Muzycznej  w Ełku (1957) </vt:lpstr>
      <vt:lpstr>Rynek w Augustowie (stan obecny)</vt:lpstr>
      <vt:lpstr>Warszawa – przed pomnikiem Chopina w Łazienkach (1958).  Od lewej – rząd dolny: Maria Krauze (4), Ewa Walata (5), Marta Sipowska (7),  Jadwiga Rogińska (8), Barbara Radziwiłowicz (9), Jacek Jadacki (10), Andrzej Sawicki (12),  Jerzy Ludwikowski (16); od lewej – rząd górny: Janina Sipowska (5), Witold Sawicki (6),  Bożena Jadacka (8), Kazimierz Bylica (10)</vt:lpstr>
      <vt:lpstr>Warszawa – przed pomnikiem Chopina w Łazienkach (1958). Od lewej – rząd dolny: Barbara Radziwiłowicz (2), Marta Sipowska (3);  rząd górny: Jadwiga Rogińska (3), Maria Krauze (4), Ewa Walata (5)</vt:lpstr>
      <vt:lpstr>Warszawa – przed pomnikiem Chopina w Łazienkach (1933). Antoni Jadacki (stoi 7 od lewej) w otoczeniu kolegów z Wyższej Szkoły Muzycznej </vt:lpstr>
      <vt:lpstr>Rozkład parteru i piętra dawnego budynku Szkoły  z zaznaczeniem mieszkania i gabinetu dyrektora (jak to zapamiętałam)</vt:lpstr>
      <vt:lpstr>3. Nasze dalsze losy </vt:lpstr>
      <vt:lpstr>Tak wyglądaliśmy w czasach ełckich</vt:lpstr>
      <vt:lpstr>Świadectwo Jacka ukończenia Państwowej Szkoły Muzycznej w Ełku (1959)</vt:lpstr>
      <vt:lpstr>      Bardzo dziękujemy Urszuli Kowalczyk z Państwowej Szkoły Muzycznej w Ełku oraz Mirosławie Wasik z Państwowej Szkoły Muzycznej w Łomży za przekazanie nam znajdujących się w archiwach tych szkół  informacji  dotyczących niektórych szczegółów biograficznych  związanych z Jerzym Moldenhawerem,  Witoldem Sawickim i Kazimierzem Tauterem.  Dziękujemy także  Barbarze Radziwiłowicz-Wyszczelskiej  za udostępnienie nam fotografii z wycieczki do Warszawy  oraz fotografii  Janiny Sipowskiej z Arkadiuszem Walaszkiewiczem,  a Markowi Sawickiemu – fotografii Witolda Sawickiego (pozostałe ilustracje pochodzą z naszych zbiorów rodzinnych).</vt:lpstr>
      <vt:lpstr>Slajd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Jacek Jadacki</dc:creator>
  <cp:lastModifiedBy>Jacek Jadacki</cp:lastModifiedBy>
  <cp:revision>82</cp:revision>
  <dcterms:created xsi:type="dcterms:W3CDTF">2017-11-04T07:55:49Z</dcterms:created>
  <dcterms:modified xsi:type="dcterms:W3CDTF">2017-11-21T16:57:34Z</dcterms:modified>
</cp:coreProperties>
</file>